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3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4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6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  <p:sldId id="301" r:id="rId32"/>
    <p:sldId id="302" r:id="rId33"/>
    <p:sldId id="303" r:id="rId34"/>
    <p:sldId id="304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18" autoAdjust="0"/>
    <p:restoredTop sz="94660"/>
  </p:normalViewPr>
  <p:slideViewPr>
    <p:cSldViewPr snapToGrid="0">
      <p:cViewPr varScale="1">
        <p:scale>
          <a:sx n="75" d="100"/>
          <a:sy n="75" d="100"/>
        </p:scale>
        <p:origin x="130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5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.png"/><Relationship Id="rId1" Type="http://schemas.openxmlformats.org/officeDocument/2006/relationships/image" Target="../media/image27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-250" custLinFactNeighborY="-17326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1201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𝑔(𝑥,𝑦)≤𝑡@1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𝐵^2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𝑊^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0" y="0"/>
          <a:ext cx="4056066" cy="2283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66881" y="66881"/>
        <a:ext cx="3922304" cy="214971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11411" y="0"/>
          <a:ext cx="5834368" cy="2773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92643" y="81232"/>
        <a:ext cx="5671904" cy="26109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Histogram</a:t>
          </a:r>
          <a:endParaRPr lang="de-DE" sz="1600" kern="1200" dirty="0"/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Compute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𝐵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𝑊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17.05.2022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6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8.xml"/><Relationship Id="rId12" Type="http://schemas.openxmlformats.org/officeDocument/2006/relationships/image" Target="../media/image19.svg"/><Relationship Id="rId17" Type="http://schemas.openxmlformats.org/officeDocument/2006/relationships/image" Target="../media/image31.png"/><Relationship Id="rId2" Type="http://schemas.openxmlformats.org/officeDocument/2006/relationships/diagramData" Target="../diagrams/data7.xml"/><Relationship Id="rId16" Type="http://schemas.openxmlformats.org/officeDocument/2006/relationships/image" Target="../media/image30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4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8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1.png"/><Relationship Id="rId17" Type="http://schemas.openxmlformats.org/officeDocument/2006/relationships/image" Target="../media/image44.svg"/><Relationship Id="rId2" Type="http://schemas.openxmlformats.org/officeDocument/2006/relationships/image" Target="../media/image4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9.xml"/><Relationship Id="rId15" Type="http://schemas.openxmlformats.org/officeDocument/2006/relationships/image" Target="../media/image28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3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82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3.xml"/><Relationship Id="rId9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2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9438285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9438285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7997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11095522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11095522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177028" y="4519202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95975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32366"/>
            <a:ext cx="12192000" cy="51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/>
              <a:t> ! </a:t>
            </a:r>
            <a:endParaRPr lang="de-D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Discriminant</a:t>
            </a:r>
            <a:r>
              <a:rPr lang="de-DE" dirty="0"/>
              <a:t> </a:t>
            </a:r>
            <a:r>
              <a:rPr lang="de-DE" dirty="0" err="1"/>
              <a:t>Criterion</a:t>
            </a:r>
            <a:r>
              <a:rPr lang="de-DE" dirty="0"/>
              <a:t>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245601" y="2121163"/>
            <a:ext cx="1910080" cy="39690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57FE3A-0EF3-A30E-9046-539E8894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89" y="2121164"/>
            <a:ext cx="2940266" cy="4130715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DB3A869D-6065-A70E-63B6-645725C26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587411"/>
              </p:ext>
            </p:extLst>
          </p:nvPr>
        </p:nvGraphicFramePr>
        <p:xfrm>
          <a:off x="1097280" y="2913644"/>
          <a:ext cx="4064000" cy="2283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/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Criterion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measure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Between-class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blipFill>
                <a:blip r:embed="rId9"/>
                <a:stretch>
                  <a:fillRect t="-1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820449EA-9AB7-6724-20E9-46E36276662F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B9A46-1771-4DC0-AF0D-8865F80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2950-7CFF-4E6D-8369-F7178428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-&gt; linear </a:t>
            </a:r>
            <a:r>
              <a:rPr lang="de-DE" dirty="0" err="1"/>
              <a:t>scaling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A48F1-58B3-49E4-A8BE-420BF56E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78A6E5-7081-4E02-AA23-00E18B762D40}"/>
              </a:ext>
            </a:extLst>
          </p:cNvPr>
          <p:cNvSpPr/>
          <p:nvPr/>
        </p:nvSpPr>
        <p:spPr>
          <a:xfrm>
            <a:off x="3414409" y="3122579"/>
            <a:ext cx="5593404" cy="199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/>
              <p:nvPr/>
            </p:nvSpPr>
            <p:spPr>
              <a:xfrm>
                <a:off x="3972778" y="3604117"/>
                <a:ext cx="5457216" cy="7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000" dirty="0"/>
                  <a:t>P</a:t>
                </a:r>
                <a:r>
                  <a:rPr lang="de-DE" sz="1600" dirty="0"/>
                  <a:t>out</a:t>
                </a:r>
                <a:r>
                  <a:rPr lang="de-DE" sz="3000" dirty="0"/>
                  <a:t> = (P</a:t>
                </a:r>
                <a:r>
                  <a:rPr lang="de-DE" sz="1600" dirty="0"/>
                  <a:t>in</a:t>
                </a:r>
                <a:r>
                  <a:rPr lang="de-DE" sz="3000" dirty="0"/>
                  <a:t> – c )(</a:t>
                </a:r>
                <a14:m>
                  <m:oMath xmlns:m="http://schemas.openxmlformats.org/officeDocument/2006/math">
                    <m:r>
                      <a:rPr lang="de-DE" sz="30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de-DE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de-DE" sz="3000" dirty="0"/>
                  <a:t> + a )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78" y="3604117"/>
                <a:ext cx="5457216" cy="769057"/>
              </a:xfrm>
              <a:prstGeom prst="rect">
                <a:avLst/>
              </a:prstGeom>
              <a:blipFill>
                <a:blip r:embed="rId2"/>
                <a:stretch>
                  <a:fillRect l="-2682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9520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32158-2CA5-31BF-D8FC-AF35DF28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D415D-36A0-57F7-2CE2-F607D080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15A1E3-AD62-266A-C19E-A775CA49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059" y="1994446"/>
            <a:ext cx="4028528" cy="423936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051455-66B7-E606-A4C4-DD5BF9EF0E4E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E7190DC-B7BA-70C4-9217-EE6627253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379696"/>
              </p:ext>
            </p:extLst>
          </p:nvPr>
        </p:nvGraphicFramePr>
        <p:xfrm>
          <a:off x="1097280" y="2862024"/>
          <a:ext cx="5845780" cy="277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/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Two-level Otsu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Thersholding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b="0" i="1" baseline="30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:endParaRPr lang="de-DE" dirty="0"/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blipFill>
                <a:blip r:embed="rId8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709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Staining: H2b-GFP</a:t>
            </a: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Staining: Oct4-GFP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</a:t>
            </a:r>
            <a:r>
              <a:rPr lang="de-DE" i="1" dirty="0"/>
              <a:t>Mus musculus</a:t>
            </a:r>
            <a:r>
              <a:rPr lang="de-DE" dirty="0"/>
              <a:t>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</a:t>
            </a:r>
            <a:r>
              <a:rPr lang="de-DE" dirty="0" err="1"/>
              <a:t>Staining</a:t>
            </a:r>
            <a:r>
              <a:rPr lang="de-DE" dirty="0"/>
              <a:t>: Hoechst</a:t>
            </a:r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156237" y="6423836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156237" y="6596808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179360" y="6384992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2080921" y="6431739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93FD14-145D-52D1-915B-E9BFA7CAE31D}"/>
              </a:ext>
            </a:extLst>
          </p:cNvPr>
          <p:cNvSpPr txBox="1"/>
          <p:nvPr/>
        </p:nvSpPr>
        <p:spPr>
          <a:xfrm>
            <a:off x="9505413" y="6400799"/>
            <a:ext cx="16426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1765" y="2917142"/>
            <a:ext cx="4388469" cy="3145069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352932" y="3149600"/>
            <a:ext cx="0" cy="24988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A90910-4E14-3857-8CBB-B2A517468E31}"/>
              </a:ext>
            </a:extLst>
          </p:cNvPr>
          <p:cNvSpPr txBox="1"/>
          <p:nvPr/>
        </p:nvSpPr>
        <p:spPr>
          <a:xfrm>
            <a:off x="1097280" y="2127196"/>
            <a:ext cx="697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Automatic</a:t>
            </a:r>
            <a:r>
              <a:rPr lang="de-DE" sz="2000" dirty="0"/>
              <a:t>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selection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picture</a:t>
            </a:r>
            <a:r>
              <a:rPr lang="de-DE" sz="2000" dirty="0"/>
              <a:t> </a:t>
            </a:r>
            <a:r>
              <a:rPr lang="de-DE" sz="2000" dirty="0" err="1"/>
              <a:t>segmentation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62" y="2639936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94" y="2639936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7585226" y="2882725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3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variances</a:t>
                </a:r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13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898</Words>
  <Application>Microsoft Office PowerPoint</Application>
  <PresentationFormat>Breitbild</PresentationFormat>
  <Paragraphs>276</Paragraphs>
  <Slides>34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3" baseType="lpstr">
      <vt:lpstr>Arial</vt:lpstr>
      <vt:lpstr>Avenir Next LT Pro</vt:lpstr>
      <vt:lpstr>Avenir Next LT Pro (Textkörper)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PowerPoint-Präsentation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PowerPoint-Präsentation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 Discriminant Criterion Measure</vt:lpstr>
      <vt:lpstr>Holes</vt:lpstr>
      <vt:lpstr>Histogram stretching </vt:lpstr>
      <vt:lpstr>Two-level Otsu Thresholding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Petra Kioschis</cp:lastModifiedBy>
  <cp:revision>27</cp:revision>
  <dcterms:created xsi:type="dcterms:W3CDTF">2022-05-14T09:56:11Z</dcterms:created>
  <dcterms:modified xsi:type="dcterms:W3CDTF">2022-05-17T07:54:32Z</dcterms:modified>
</cp:coreProperties>
</file>